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309" r:id="rId37"/>
    <p:sldId id="291" r:id="rId38"/>
    <p:sldId id="292" r:id="rId39"/>
    <p:sldId id="293" r:id="rId40"/>
    <p:sldId id="310" r:id="rId41"/>
    <p:sldId id="294" r:id="rId42"/>
    <p:sldId id="295" r:id="rId43"/>
    <p:sldId id="296" r:id="rId44"/>
    <p:sldId id="297" r:id="rId45"/>
    <p:sldId id="298" r:id="rId46"/>
    <p:sldId id="299" r:id="rId47"/>
    <p:sldId id="311" r:id="rId48"/>
    <p:sldId id="312" r:id="rId49"/>
    <p:sldId id="300" r:id="rId50"/>
    <p:sldId id="301" r:id="rId51"/>
    <p:sldId id="302" r:id="rId52"/>
    <p:sldId id="313" r:id="rId53"/>
    <p:sldId id="314" r:id="rId54"/>
    <p:sldId id="304" r:id="rId55"/>
    <p:sldId id="305" r:id="rId56"/>
    <p:sldId id="315" r:id="rId57"/>
    <p:sldId id="316" r:id="rId5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8015" autoAdjust="0"/>
    <p:restoredTop sz="94640" autoAdjust="0"/>
  </p:normalViewPr>
  <p:slideViewPr>
    <p:cSldViewPr>
      <p:cViewPr>
        <p:scale>
          <a:sx n="75" d="100"/>
          <a:sy n="75" d="100"/>
        </p:scale>
        <p:origin x="-1522" y="-43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249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52C1D8BC-F612-49D0-A253-B8C0C47C2DD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6F568BF4-12D1-499D-B239-4F0EE448AC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1D8BC-F612-49D0-A253-B8C0C47C2DD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68BF4-12D1-499D-B239-4F0EE448AC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1D8BC-F612-49D0-A253-B8C0C47C2DD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68BF4-12D1-499D-B239-4F0EE448AC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1D8BC-F612-49D0-A253-B8C0C47C2DD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68BF4-12D1-499D-B239-4F0EE448AC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52C1D8BC-F612-49D0-A253-B8C0C47C2DD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6F568BF4-12D1-499D-B239-4F0EE448AC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1D8BC-F612-49D0-A253-B8C0C47C2DD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68BF4-12D1-499D-B239-4F0EE448AC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1D8BC-F612-49D0-A253-B8C0C47C2DD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68BF4-12D1-499D-B239-4F0EE448AC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1D8BC-F612-49D0-A253-B8C0C47C2DD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68BF4-12D1-499D-B239-4F0EE448AC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1D8BC-F612-49D0-A253-B8C0C47C2DD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68BF4-12D1-499D-B239-4F0EE448AC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1D8BC-F612-49D0-A253-B8C0C47C2DD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68BF4-12D1-499D-B239-4F0EE448AC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C1D8BC-F612-49D0-A253-B8C0C47C2DD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68BF4-12D1-499D-B239-4F0EE448AC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2C1D8BC-F612-49D0-A253-B8C0C47C2DD0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F568BF4-12D1-499D-B239-4F0EE448AC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rector@usurt.ru" TargetMode="External"/><Relationship Id="rId2" Type="http://schemas.openxmlformats.org/officeDocument/2006/relationships/hyperlink" Target="https://www.usurt.r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rector.urgau@yandex.ru" TargetMode="External"/><Relationship Id="rId2" Type="http://schemas.openxmlformats.org/officeDocument/2006/relationships/hyperlink" Target="http://urgau.r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www.ugkp.ru/" TargetMode="Externa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s://www.ects.ru/" TargetMode="Externa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urfu.ru" TargetMode="External"/><Relationship Id="rId2" Type="http://schemas.openxmlformats.org/officeDocument/2006/relationships/hyperlink" Target="https://urfu.ru/r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ept@k66.ru" TargetMode="External"/><Relationship Id="rId2" Type="http://schemas.openxmlformats.org/officeDocument/2006/relationships/hyperlink" Target="http://ekpt.r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://imt-irbit.ru/" TargetMode="Externa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etavtomatika@mail.ru" TargetMode="External"/><Relationship Id="rId2" Type="http://schemas.openxmlformats.org/officeDocument/2006/relationships/hyperlink" Target="http://etavtomatika.r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tel:+73432212588" TargetMode="External"/><Relationship Id="rId2" Type="http://schemas.openxmlformats.org/officeDocument/2006/relationships/hyperlink" Target="https://crt.usurt.ru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png"/><Relationship Id="rId5" Type="http://schemas.openxmlformats.org/officeDocument/2006/relationships/hyperlink" Target="mailto:kgt@usurt.ru" TargetMode="External"/><Relationship Id="rId4" Type="http://schemas.openxmlformats.org/officeDocument/2006/relationships/hyperlink" Target="tel:+73432212538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mailto:tallt@mail.ru" TargetMode="External"/><Relationship Id="rId2" Type="http://schemas.openxmlformats.org/officeDocument/2006/relationships/hyperlink" Target="http://www.tallk.r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ktpts.ru/p63aa1.html" TargetMode="External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4" Type="http://schemas.openxmlformats.org/officeDocument/2006/relationships/hyperlink" Target="tel:+73435740257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mailto:pl-16kam-v@mail.ru" TargetMode="External"/><Relationship Id="rId2" Type="http://schemas.openxmlformats.org/officeDocument/2006/relationships/hyperlink" Target="https://kamtechprom.r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uifr.ru" TargetMode="External"/><Relationship Id="rId2" Type="http://schemas.openxmlformats.org/officeDocument/2006/relationships/hyperlink" Target="https://uifr.r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3024336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Топ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ССУЗов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ВУЗов 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Свердловской области 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специальность « Эксплуатация и обслуживание автомобильного транспорта»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2021-2022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Средний балл и экзамены которые необходимы при поступлении на данные специальности.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1"/>
          </p:nvPr>
        </p:nvGraphicFramePr>
        <p:xfrm>
          <a:off x="3779912" y="1628800"/>
          <a:ext cx="5040560" cy="2952328"/>
        </p:xfrm>
        <a:graphic>
          <a:graphicData uri="http://schemas.openxmlformats.org/drawingml/2006/table">
            <a:tbl>
              <a:tblPr/>
              <a:tblGrid>
                <a:gridCol w="2520013"/>
                <a:gridCol w="2520547"/>
              </a:tblGrid>
              <a:tr h="738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Экзамены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минимальные баллы ЕГЭ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от 36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от 40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80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от 27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1506" name="Picture 2" descr="D:\Фотографии ВУЗов к Проекту\УИФР\e8024ab81bb06dcc31a90ffc760972e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3031915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Уральский государственный университет путей сообщения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716016" y="1484784"/>
            <a:ext cx="4041648" cy="493776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Адрес: 620034, Свердловская область, г. Екатеринбург, ул. Колмогорова, дом 66 </a:t>
            </a:r>
          </a:p>
          <a:p>
            <a:r>
              <a:rPr lang="en-US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www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usurt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.</a:t>
            </a:r>
            <a:r>
              <a:rPr lang="en-US" sz="2400" u="sng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ru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/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(343) 221-25-25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Email: </a:t>
            </a:r>
            <a:r>
              <a:rPr lang="ru-RU" sz="24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rector@usurt.ru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Фотографии ВУЗов к Проекту\УРГУПС\58f642e7d20669d9f597de3e839819d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628800"/>
            <a:ext cx="4104456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Информация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499992" y="1600200"/>
            <a:ext cx="4464496" cy="4525963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Уральский государственный университет путей сообщения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УрГУПС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 был основан 23 июня 1956 года в городе Свердловске Советом министров СССР по представлению Министерства путей сообщения. До 1994 года был известен как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«Уральский электромеханический институт инженеров железнодорожного транспорта»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УЭМИИТ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 в период с 1994 по 1999 носил название 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«Уральская государственная академия путей сообщения»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УрГАПС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Создание университета связано с потребностями в специалистках по электрификации на железных дорогах Урала того времени. Первоначально подготовка велась по двум специальностям: «Электрификация железнодорожного транспорта» и «Автоматика, телемеханика и связь на железнодорожном транспорте».</a:t>
            </a:r>
          </a:p>
        </p:txBody>
      </p:sp>
      <p:pic>
        <p:nvPicPr>
          <p:cNvPr id="2050" name="Picture 2" descr="D:\Фотографии ВУЗов к Проекту\УРГУПС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509120"/>
            <a:ext cx="3520935" cy="1728192"/>
          </a:xfrm>
          <a:prstGeom prst="rect">
            <a:avLst/>
          </a:prstGeom>
          <a:noFill/>
        </p:spPr>
      </p:pic>
      <p:pic>
        <p:nvPicPr>
          <p:cNvPr id="2051" name="Picture 3" descr="D:\Фотографии ВУЗов к Проекту\УРГУПС\urgup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772816"/>
            <a:ext cx="3532708" cy="23536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обслуживанием автомобильного транспорта которым можно обучиться:</a:t>
            </a:r>
            <a:endParaRPr lang="ru-RU" sz="2400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3923928" y="1772816"/>
          <a:ext cx="4830688" cy="3528392"/>
        </p:xfrm>
        <a:graphic>
          <a:graphicData uri="http://schemas.openxmlformats.org/drawingml/2006/table">
            <a:tbl>
              <a:tblPr/>
              <a:tblGrid>
                <a:gridCol w="1080120"/>
                <a:gridCol w="1334968"/>
                <a:gridCol w="1207544"/>
                <a:gridCol w="1208056"/>
              </a:tblGrid>
              <a:tr h="1008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 dirty="0">
                          <a:latin typeface="Times New Roman"/>
                          <a:ea typeface="Times New Roman"/>
                          <a:cs typeface="Times New Roman"/>
                        </a:rPr>
                        <a:t>Код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 dirty="0">
                          <a:latin typeface="Times New Roman"/>
                          <a:ea typeface="Calibri"/>
                          <a:cs typeface="Times New Roman"/>
                        </a:rPr>
                        <a:t>Специальность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>
                          <a:latin typeface="Times New Roman"/>
                          <a:ea typeface="Calibri"/>
                          <a:cs typeface="Times New Roman"/>
                        </a:rPr>
                        <a:t>Профессиональная подготовка</a:t>
                      </a:r>
                      <a:endParaRPr lang="ru-RU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>
                          <a:latin typeface="Times New Roman"/>
                          <a:ea typeface="Times New Roman"/>
                          <a:cs typeface="Times New Roman"/>
                        </a:rPr>
                        <a:t>Сроки обучения</a:t>
                      </a:r>
                      <a:endParaRPr lang="ru-RU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>
                          <a:latin typeface="Times New Roman"/>
                          <a:ea typeface="Calibri"/>
                          <a:cs typeface="Times New Roman"/>
                        </a:rPr>
                        <a:t>23.03.03</a:t>
                      </a:r>
                      <a:endParaRPr lang="ru-RU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 dirty="0">
                          <a:latin typeface="Times New Roman"/>
                          <a:ea typeface="Calibri"/>
                          <a:cs typeface="Times New Roman"/>
                        </a:rPr>
                        <a:t>Эксплуатация транспортно-технологических машин и комплексов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Автомобили и автомобильное хозяйство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 dirty="0">
                          <a:latin typeface="Times New Roman"/>
                          <a:ea typeface="Times New Roman"/>
                          <a:cs typeface="Times New Roman"/>
                        </a:rPr>
                        <a:t>3 года 10 месяцев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3" name="Picture 1" descr="D:\Фотографии ВУЗов к Проекту\УРГУПС\A25QkMAvf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6"/>
            <a:ext cx="3240360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Средний балл и экзамены которые необходимы при поступлении на данные специальности.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427984" y="1700808"/>
          <a:ext cx="4398640" cy="3600400"/>
        </p:xfrm>
        <a:graphic>
          <a:graphicData uri="http://schemas.openxmlformats.org/drawingml/2006/table">
            <a:tbl>
              <a:tblPr/>
              <a:tblGrid>
                <a:gridCol w="2199087"/>
                <a:gridCol w="2199553"/>
              </a:tblGrid>
              <a:tr h="900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Экзамены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минимальные баллы ЕГЭ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0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от 22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0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от 20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0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от 21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Picture 2" descr="D:\Фотографии ВУЗов к Проекту\УРГУПС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3457735" cy="2448272"/>
          </a:xfrm>
          <a:prstGeom prst="rect">
            <a:avLst/>
          </a:prstGeom>
          <a:noFill/>
        </p:spPr>
      </p:pic>
      <p:pic>
        <p:nvPicPr>
          <p:cNvPr id="25601" name="Picture 1" descr="D:\Фотографии ВУЗов к Проекту\УРГУПС\usurt_1_x9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437111"/>
            <a:ext cx="3456384" cy="19451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Уральский государственный аграрный университет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427984" y="1600200"/>
            <a:ext cx="4258816" cy="452596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Адрес: 620075,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Pоссия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Свердловская область, Екатеринбург, ул. Карла Либкнехта, 42 </a:t>
            </a: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http://urgau.ru/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(343)350-58-94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982-660-10-40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Email: </a:t>
            </a:r>
            <a:r>
              <a:rPr lang="en-US" sz="24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rector.urgau@yandex.ru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D:\Фотографии ВУЗов к Проекту\УРГАУ\unnam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628800"/>
            <a:ext cx="3384376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Информация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3923928" y="1600200"/>
            <a:ext cx="4968552" cy="4525963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Уральский государственный аграрный университет (Уральский ГАУ)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— федеральное государственное бюджетное образовательное учреждение высшего образования, расположенный в Екатеринбурге.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настоящее время Уральский государственный аграрный университет представляет крупное многопрофильное высшее учебное заведение, готовящее специалистов для всех отраслей агропромышленного комплекса. На 5 факультетах и институте университета обучается более 6000 студентов по 32 программам высшего, среднего профессионального и дополнительного образования. Подготовка специалистов осуществляется на 22 кафедрах.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итогам национального рейтинга ВУЗов проводимого "Интерфакс", по региональному признаку Уральский ГАУ вошёл в ТОП 10 ВУЗов Уральского федерального округа.</a:t>
            </a:r>
          </a:p>
        </p:txBody>
      </p:sp>
      <p:pic>
        <p:nvPicPr>
          <p:cNvPr id="27651" name="Picture 3" descr="D:\Фотографии ВУЗов к Проекту\УРГАУ\fb6808d0d2aa2dee51a47a8e79ab4ea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3" y="1700808"/>
            <a:ext cx="3096343" cy="2111144"/>
          </a:xfrm>
          <a:prstGeom prst="rect">
            <a:avLst/>
          </a:prstGeom>
          <a:noFill/>
        </p:spPr>
      </p:pic>
      <p:pic>
        <p:nvPicPr>
          <p:cNvPr id="8" name="Picture 2" descr="D:\Фотографии ВУЗов к Проекту\УРГАУ\4TJWwegNEp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77072"/>
            <a:ext cx="3096344" cy="23926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 обслуживанием автомобильного транспорта  которым можно обучиться:</a:t>
            </a:r>
            <a:endParaRPr lang="ru-RU" sz="2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3707905" y="1916832"/>
          <a:ext cx="5046712" cy="3312368"/>
        </p:xfrm>
        <a:graphic>
          <a:graphicData uri="http://schemas.openxmlformats.org/drawingml/2006/table">
            <a:tbl>
              <a:tblPr/>
              <a:tblGrid>
                <a:gridCol w="1080119"/>
                <a:gridCol w="1440160"/>
                <a:gridCol w="1296144"/>
                <a:gridCol w="1230289"/>
              </a:tblGrid>
              <a:tr h="103322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 dirty="0">
                          <a:latin typeface="Times New Roman"/>
                          <a:ea typeface="Times New Roman"/>
                          <a:cs typeface="Times New Roman"/>
                        </a:rPr>
                        <a:t>Код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 dirty="0">
                          <a:latin typeface="Times New Roman"/>
                          <a:ea typeface="Calibri"/>
                          <a:cs typeface="Times New Roman"/>
                        </a:rPr>
                        <a:t>Специальность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>
                          <a:latin typeface="Times New Roman"/>
                          <a:ea typeface="Calibri"/>
                          <a:cs typeface="Times New Roman"/>
                        </a:rPr>
                        <a:t>Профессиональная подготовка</a:t>
                      </a:r>
                      <a:endParaRPr lang="ru-RU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 dirty="0">
                          <a:latin typeface="Times New Roman"/>
                          <a:ea typeface="Times New Roman"/>
                          <a:cs typeface="Times New Roman"/>
                        </a:rPr>
                        <a:t>Сроки обучения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7914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 dirty="0">
                          <a:latin typeface="Times New Roman"/>
                          <a:ea typeface="Calibri"/>
                          <a:cs typeface="Times New Roman"/>
                        </a:rPr>
                        <a:t>23.03.03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 dirty="0">
                          <a:latin typeface="Times New Roman"/>
                          <a:ea typeface="Calibri"/>
                          <a:cs typeface="Times New Roman"/>
                        </a:rPr>
                        <a:t>Эксплуатация транспортно-технологических машин и комплексов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Сервис транспортных и технологических машин и оборудования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 dirty="0">
                          <a:latin typeface="Times New Roman"/>
                          <a:ea typeface="Times New Roman"/>
                          <a:cs typeface="Times New Roman"/>
                        </a:rPr>
                        <a:t>3 года 10 месяцев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9697" name="Picture 1" descr="D:\Фотографии ВУЗов к Проекту\УРГАУ\uexjne3fAf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16832"/>
            <a:ext cx="2808312" cy="1871477"/>
          </a:xfrm>
          <a:prstGeom prst="rect">
            <a:avLst/>
          </a:prstGeom>
          <a:noFill/>
        </p:spPr>
      </p:pic>
      <p:pic>
        <p:nvPicPr>
          <p:cNvPr id="8" name="Picture 4" descr="D:\Фотографии ВУЗов к Проекту\УРГАУ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77072"/>
            <a:ext cx="2808312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Средний балл и экзамены которые необходимы при поступлении на данные специальности.</a:t>
            </a:r>
            <a:endParaRPr lang="ru-RU" sz="2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3779912" y="1844824"/>
          <a:ext cx="4902696" cy="3240361"/>
        </p:xfrm>
        <a:graphic>
          <a:graphicData uri="http://schemas.openxmlformats.org/drawingml/2006/table">
            <a:tbl>
              <a:tblPr/>
              <a:tblGrid>
                <a:gridCol w="2451088"/>
                <a:gridCol w="2451608"/>
              </a:tblGrid>
              <a:tr h="8009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Экзамены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минимальные баллы ЕГЭ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9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от 27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09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от 36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74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от 36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8673" name="Picture 1" descr="D:\Фотографии ВУЗов к Проекту\УРГАУ\dsc_43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2247" y="1844824"/>
            <a:ext cx="3044122" cy="2016224"/>
          </a:xfrm>
          <a:prstGeom prst="rect">
            <a:avLst/>
          </a:prstGeom>
          <a:noFill/>
        </p:spPr>
      </p:pic>
      <p:pic>
        <p:nvPicPr>
          <p:cNvPr id="7" name="Picture 2" descr="D:\Фотографии ВУЗов к Проекту\УРГАУ\IMG_13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149081"/>
            <a:ext cx="3096344" cy="21087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Средне - специальные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Учебные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аведения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70000" lnSpcReduction="20000"/>
          </a:bodyPr>
          <a:lstStyle/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Уральский государственный колледж имени И.И. Ползунова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Екатеринбургский автомобильно-дорожный колледж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Екатеринбургский колледж транспортного строительства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Екатеринбургский политехникум</a:t>
            </a:r>
          </a:p>
          <a:p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Ирбитский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мотоциклетный техникум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Екатеринбургский техникум Автоматика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Колледж при Уральском государственном университете путей сообщения</a:t>
            </a:r>
          </a:p>
          <a:p>
            <a:r>
              <a:rPr lang="ru-RU" sz="3400" dirty="0" err="1" smtClean="0"/>
              <a:t>Талицкий</a:t>
            </a:r>
            <a:r>
              <a:rPr lang="ru-RU" sz="3400" dirty="0" smtClean="0"/>
              <a:t> лесотехнический колледж им. Н.И. Кузнецова</a:t>
            </a:r>
          </a:p>
          <a:p>
            <a:r>
              <a:rPr lang="ru-RU" sz="3400" dirty="0" err="1" smtClean="0"/>
              <a:t>Кировградский</a:t>
            </a:r>
            <a:r>
              <a:rPr lang="ru-RU" sz="3400" dirty="0" smtClean="0"/>
              <a:t> техникум промышленности, торговли и сервиса</a:t>
            </a:r>
          </a:p>
          <a:p>
            <a:r>
              <a:rPr lang="ru-RU" sz="3400" dirty="0" err="1" smtClean="0"/>
              <a:t>Камышловский</a:t>
            </a:r>
            <a:r>
              <a:rPr lang="ru-RU" sz="3400" dirty="0" smtClean="0"/>
              <a:t> техникум промышленности и транспорта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Высшие Учебные Заведения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Уральский федеральный университет имени Первого Президента России Б. Н. Ельцина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Уральский институт фондового рынка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Уральский государственный университет путей сообщения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Уральский государственный аграрный университет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Уральский государственный колледж имени И.И. Ползунова</a:t>
            </a:r>
            <a:endParaRPr lang="ru-RU" sz="24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499992" y="1268760"/>
            <a:ext cx="4041648" cy="493776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Адрес: Екатеринбург, 620014, Свердловская область, Екатеринбург, проспект Ленина, 28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Филиалы: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Кировград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г. В.Пышма</a:t>
            </a: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http://www.ugkp.ru/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(343) 371-62-79</a:t>
            </a:r>
          </a:p>
        </p:txBody>
      </p:sp>
      <p:pic>
        <p:nvPicPr>
          <p:cNvPr id="30722" name="Picture 2" descr="D:\Фотографии ВУЗов к Проекту\СУЗы\УрГосКолИмПолз\big-606-152082829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556792"/>
            <a:ext cx="3783856" cy="37838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Информация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283968" y="1600200"/>
            <a:ext cx="4402832" cy="4525963"/>
          </a:xfrm>
        </p:spPr>
        <p:txBody>
          <a:bodyPr>
            <a:norm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Уральский государственный колледж (УГК) им. И. И. Ползунова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(до 1995 года Свердловский горно-металлургический техникум им. И. И. Ползунова) — старейшее профессиональное учебное заведение Екатеринбурга.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История колледжа им. И. И. Ползунова началась в эпоху Петра I, в 1721 году, когда по инициативе В. Н. Татищева были открыты словесные и арифметические школы при Алапаевском,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Кунгурском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 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Уктусском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казённых заводах.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Первоначально училище располагалось в здании нынешней гимназии № 9, а на новом месте пребывает с 1877 года.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D:\Фотографии ВУЗов к Проекту\СУЗы\УрГосКолИмПолз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3528392" cy="2349964"/>
          </a:xfrm>
          <a:prstGeom prst="rect">
            <a:avLst/>
          </a:prstGeom>
          <a:noFill/>
        </p:spPr>
      </p:pic>
      <p:pic>
        <p:nvPicPr>
          <p:cNvPr id="31747" name="Picture 3" descr="D:\Фотографии ВУЗов к Проекту\СУЗы\УрГосКолИмПолз\014650_17c4122247344eb6b4b81cfcbc08ec09_mv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293096"/>
            <a:ext cx="3528392" cy="19864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обслуживанием автомобильного транспорта которым можно обучиться:</a:t>
            </a:r>
            <a:endParaRPr lang="ru-RU" sz="2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683568" y="1556793"/>
          <a:ext cx="7920878" cy="3088470"/>
        </p:xfrm>
        <a:graphic>
          <a:graphicData uri="http://schemas.openxmlformats.org/drawingml/2006/table">
            <a:tbl>
              <a:tblPr/>
              <a:tblGrid>
                <a:gridCol w="1583502"/>
                <a:gridCol w="1584344"/>
                <a:gridCol w="1584344"/>
                <a:gridCol w="1584344"/>
                <a:gridCol w="1584344"/>
              </a:tblGrid>
              <a:tr h="284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Код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Специальность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Квалификация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Срок обучения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На базе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40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23.02.03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Техническое обслуживание и ремонт автомобильного транспорта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Старший техник. Техник. Специалист.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9 класс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40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23.02.03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Техническое обслуживание и ремонт автомобильного транспорта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Старший техник. Техник. Специалист.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 года 10 месяцев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11 класс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Содержимое 5"/>
          <p:cNvGraphicFramePr>
            <a:graphicFrameLocks noGrp="1"/>
          </p:cNvGraphicFramePr>
          <p:nvPr>
            <p:ph sz="quarter" idx="2"/>
          </p:nvPr>
        </p:nvGraphicFramePr>
        <p:xfrm>
          <a:off x="683568" y="4743052"/>
          <a:ext cx="7920880" cy="2015600"/>
        </p:xfrm>
        <a:graphic>
          <a:graphicData uri="http://schemas.openxmlformats.org/drawingml/2006/table">
            <a:tbl>
              <a:tblPr/>
              <a:tblGrid>
                <a:gridCol w="4765618"/>
                <a:gridCol w="1571086"/>
                <a:gridCol w="1584176"/>
              </a:tblGrid>
              <a:tr h="2621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</a:p>
                  </a:txBody>
                  <a:tcPr marL="6586" marR="6586" marT="6586" marB="658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2020</a:t>
                      </a:r>
                    </a:p>
                  </a:txBody>
                  <a:tcPr marL="6586" marR="6586" marT="6586" marB="658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</a:p>
                  </a:txBody>
                  <a:tcPr marL="6586" marR="6586" marT="6586" marB="658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4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</a:t>
                      </a:r>
                    </a:p>
                  </a:txBody>
                  <a:tcPr marL="6586" marR="6586" marT="6586" marB="658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3.99</a:t>
                      </a:r>
                    </a:p>
                  </a:txBody>
                  <a:tcPr marL="6586" marR="6586" marT="6586" marB="658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3.9</a:t>
                      </a:r>
                    </a:p>
                  </a:txBody>
                  <a:tcPr marL="6586" marR="6586" marT="6586" marB="658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4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 на бюджет</a:t>
                      </a:r>
                    </a:p>
                  </a:txBody>
                  <a:tcPr marL="6586" marR="6586" marT="6586" marB="658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4.25</a:t>
                      </a:r>
                    </a:p>
                  </a:txBody>
                  <a:tcPr marL="6586" marR="6586" marT="6586" marB="658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4.35</a:t>
                      </a:r>
                    </a:p>
                  </a:txBody>
                  <a:tcPr marL="6586" marR="6586" marT="6586" marB="658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4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 на коммерческой основе</a:t>
                      </a:r>
                    </a:p>
                  </a:txBody>
                  <a:tcPr marL="6586" marR="6586" marT="6586" marB="658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3.87</a:t>
                      </a:r>
                    </a:p>
                  </a:txBody>
                  <a:tcPr marL="6586" marR="6586" marT="6586" marB="658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3.74</a:t>
                      </a:r>
                    </a:p>
                  </a:txBody>
                  <a:tcPr marL="6586" marR="6586" marT="6586" marB="658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Екатеринбургский автомобильно-дорожный колледж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499992" y="1196752"/>
            <a:ext cx="4041648" cy="493776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Адрес: Екатеринбург, 620062, Свердловская область, Екатеринбург, проспект Ленина, 91/1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https://eadk.ru/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(343) 374-01-10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director@eadk.ru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9393" name="Picture 1" descr="D:\Фотографии ВУЗов к Проекту\СУЗы\ЕКБАвтоДорКол\650bd1ddef0ebde871e334022723dd7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4427984" cy="31206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Информация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644008" y="1628800"/>
            <a:ext cx="4041648" cy="493776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Екатеринбургский автомобильно-дорожный колледж: - входит в рейтинг «100 лучших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сузов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РФ – 2018»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400 бюджетных мест, поступление без ЕГЭ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Интересная и ОПЛАЧИВАЕМАЯ практика на предприятиях России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общежитие рядом с колледжем в центре города - возможность продолжить обучение в профильном вузе без ЕГЭ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90% учащихся к выпуску имеют водительские права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только востребованные профессии с зарплатой от 40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тыс\мес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8369" name="Picture 1" descr="D:\Фотографии ВУЗов к Проекту\СУЗы\ЕКБАвтоДорКол\D6qo_76XoAA88H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221088"/>
            <a:ext cx="3384376" cy="2324905"/>
          </a:xfrm>
          <a:prstGeom prst="rect">
            <a:avLst/>
          </a:prstGeom>
          <a:noFill/>
        </p:spPr>
      </p:pic>
      <p:pic>
        <p:nvPicPr>
          <p:cNvPr id="58370" name="Picture 2" descr="D:\Фотографии ВУЗов к Проекту\СУЗы\ЕКБАвтоДорКол\ead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628800"/>
            <a:ext cx="3384376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обслуживанием автомобильного транспорта которым можно обучиться:</a:t>
            </a:r>
            <a:endParaRPr lang="ru-RU" sz="2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504294" y="1600200"/>
          <a:ext cx="8244169" cy="5090355"/>
        </p:xfrm>
        <a:graphic>
          <a:graphicData uri="http://schemas.openxmlformats.org/drawingml/2006/table">
            <a:tbl>
              <a:tblPr/>
              <a:tblGrid>
                <a:gridCol w="1648133"/>
                <a:gridCol w="1649009"/>
                <a:gridCol w="1649009"/>
                <a:gridCol w="1649009"/>
                <a:gridCol w="1649009"/>
              </a:tblGrid>
              <a:tr h="3232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Код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Специальность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Квалификация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Срок обучения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На базе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1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23.01.17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Мастер по ремонту и обслуживанию автомобилей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Водитель автомобиля. Слесарь по ремонту автомобилей и подвижного состава.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9 класс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98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23.02.01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Организация перевозок и управление на транспорте (по видам)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Техник. Старший техник.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9 класс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98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23.02.03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Техническое обслуживание и ремонт автомобильного транспорта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Старший техник. Техник. Специалист.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9 класс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обслуживанием автомобильного транспорта которым можно обучиться:</a:t>
            </a:r>
            <a:endParaRPr lang="ru-RU" sz="24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67544" y="2276872"/>
          <a:ext cx="8280920" cy="1962912"/>
        </p:xfrm>
        <a:graphic>
          <a:graphicData uri="http://schemas.openxmlformats.org/drawingml/2006/table">
            <a:tbl>
              <a:tblPr/>
              <a:tblGrid>
                <a:gridCol w="1655480"/>
                <a:gridCol w="1656360"/>
                <a:gridCol w="1656360"/>
                <a:gridCol w="1656360"/>
                <a:gridCol w="1656360"/>
              </a:tblGrid>
              <a:tr h="11585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23.02.07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Техническое обслуживание и ремонт двигателей, систем и агрегатов автомобилей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Слесарь по ремонту автомобилей. Техник. Специалист.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9 класс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Содержимое 6"/>
          <p:cNvGraphicFramePr>
            <a:graphicFrameLocks noGrp="1"/>
          </p:cNvGraphicFramePr>
          <p:nvPr>
            <p:ph sz="quarter" idx="2"/>
          </p:nvPr>
        </p:nvGraphicFramePr>
        <p:xfrm>
          <a:off x="467544" y="1916832"/>
          <a:ext cx="8280920" cy="323283"/>
        </p:xfrm>
        <a:graphic>
          <a:graphicData uri="http://schemas.openxmlformats.org/drawingml/2006/table">
            <a:tbl>
              <a:tblPr/>
              <a:tblGrid>
                <a:gridCol w="1655480"/>
                <a:gridCol w="1656360"/>
                <a:gridCol w="1656360"/>
                <a:gridCol w="1656360"/>
                <a:gridCol w="1656360"/>
              </a:tblGrid>
              <a:tr h="3232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Код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Специальность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Квалификация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Срок обучения</a:t>
                      </a: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На базе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5179" marR="45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67544" y="4293096"/>
          <a:ext cx="8280921" cy="2311512"/>
        </p:xfrm>
        <a:graphic>
          <a:graphicData uri="http://schemas.openxmlformats.org/drawingml/2006/table">
            <a:tbl>
              <a:tblPr/>
              <a:tblGrid>
                <a:gridCol w="4984029"/>
                <a:gridCol w="1630450"/>
                <a:gridCol w="1666442"/>
              </a:tblGrid>
              <a:tr h="356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2020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3.86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3.85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75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 на бюджет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4.04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3.96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75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 на коммерческой основе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3.39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3.61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Екатеринбургский колледж транспортного строительства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860032" y="1600200"/>
            <a:ext cx="3826768" cy="4525963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Адрес: Екатеринбург, 620062, Свердловская область, Екатеринбург, улица Первомайская, 73</a:t>
            </a: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https://www.ects.ru/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(343) 374-04-01; (912) 280-13-54</a:t>
            </a:r>
          </a:p>
        </p:txBody>
      </p:sp>
      <p:pic>
        <p:nvPicPr>
          <p:cNvPr id="55298" name="Picture 2" descr="D:\Фотографии ВУЗов к Проекту\СУЗы\ЕКБКолТрансСтро\hello_html_7ab7f1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556792"/>
            <a:ext cx="2664296" cy="42226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Информация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499992" y="1484784"/>
            <a:ext cx="4041648" cy="4937760"/>
          </a:xfrm>
        </p:spPr>
        <p:txBody>
          <a:bodyPr>
            <a:normAutofit fontScale="55000" lnSpcReduction="20000"/>
          </a:bodyPr>
          <a:lstStyle/>
          <a:p>
            <a:pPr fontAlgn="base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Екатеринбургский колледж транспортного строительства - государственное многопрофильное образовательное учреждение, одно из крупнейших на Урале.  Входит в ТОП 100" лучших образовательных организаций Российской федерации Движения "Молодые Профессионалы"</a:t>
            </a:r>
          </a:p>
          <a:p>
            <a:pPr fontAlgn="base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Колледж осуществляет подготовку студентов по 19 специальностям и оказывает дополнительные образовательные услуги для профессионалов, школьников и студентов.</a:t>
            </a:r>
          </a:p>
          <a:p>
            <a:endParaRPr lang="ru-RU" dirty="0"/>
          </a:p>
        </p:txBody>
      </p:sp>
      <p:pic>
        <p:nvPicPr>
          <p:cNvPr id="54273" name="Picture 1" descr="D:\Фотографии ВУЗов к Проекту\СУЗы\ЕКБКолТрансСтро\98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1628800"/>
            <a:ext cx="3893997" cy="2592288"/>
          </a:xfrm>
          <a:prstGeom prst="rect">
            <a:avLst/>
          </a:prstGeom>
          <a:noFill/>
        </p:spPr>
      </p:pic>
      <p:pic>
        <p:nvPicPr>
          <p:cNvPr id="54274" name="Picture 2" descr="D:\Фотографии ВУЗов к Проекту\СУЗы\ЕКБКолТрансСтро\img_77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437112"/>
            <a:ext cx="3873368" cy="18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обслуживанием автомобильного транспорта которым можно обучиться:</a:t>
            </a:r>
            <a:endParaRPr lang="ru-RU" sz="2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539552" y="1700809"/>
          <a:ext cx="8208913" cy="3120394"/>
        </p:xfrm>
        <a:graphic>
          <a:graphicData uri="http://schemas.openxmlformats.org/drawingml/2006/table">
            <a:tbl>
              <a:tblPr/>
              <a:tblGrid>
                <a:gridCol w="1641085"/>
                <a:gridCol w="1641957"/>
                <a:gridCol w="1641957"/>
                <a:gridCol w="1641957"/>
                <a:gridCol w="1641957"/>
              </a:tblGrid>
              <a:tr h="316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Код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Специальность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Квалификация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Срок обучения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На базе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80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23.02.03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Техническое обслуживание и ремонт автомобильного транспорта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Старший техник. Техник. Специалист.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9 класс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80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23.02.03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Техническое обслуживание и ремонт автомобильного транспорта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Старший техник. Техник. Специалист.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 года 10 месяцев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11 класс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Содержимое 5"/>
          <p:cNvGraphicFramePr>
            <a:graphicFrameLocks noGrp="1"/>
          </p:cNvGraphicFramePr>
          <p:nvPr>
            <p:ph sz="quarter" idx="2"/>
          </p:nvPr>
        </p:nvGraphicFramePr>
        <p:xfrm>
          <a:off x="539552" y="4797152"/>
          <a:ext cx="8208912" cy="2015576"/>
        </p:xfrm>
        <a:graphic>
          <a:graphicData uri="http://schemas.openxmlformats.org/drawingml/2006/table">
            <a:tbl>
              <a:tblPr/>
              <a:tblGrid>
                <a:gridCol w="4940689"/>
                <a:gridCol w="1616271"/>
                <a:gridCol w="1651952"/>
              </a:tblGrid>
              <a:tr h="2597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2020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3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3.55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3.48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3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 на бюджет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3.54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3.48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3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 на коммерческой основе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3.58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Уральский федеральный университет имени Первого Президента России Б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Н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Ельцина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644008" y="1268760"/>
            <a:ext cx="4041648" cy="4937760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Адрес: 620002, Уральский федеральный округ, Свердловская область, Екатеринбург, ул. Мира, 19 , ауд. ГУК-100 </a:t>
            </a:r>
          </a:p>
          <a:p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2"/>
              </a:rPr>
              <a:t>https://urfu.ru/ru/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(343) 375-44-74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u="sng" dirty="0" err="1">
                <a:latin typeface="Times New Roman" pitchFamily="18" charset="0"/>
                <a:cs typeface="Times New Roman" pitchFamily="18" charset="0"/>
                <a:hlinkClick r:id="rId3"/>
              </a:rPr>
              <a:t>contact@urfu.ru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Фотографии ВУЗов к Проекту\УРФУ\2IUnrAd-B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412776"/>
            <a:ext cx="4128759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Екатеринбургский политехникум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572000" y="1196752"/>
            <a:ext cx="4041648" cy="493776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Адрес: Екатеринбург, 620087, Свердловская область, Екатеринбург, переулок Короткий, 1</a:t>
            </a: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http://ekpt.ru/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(343)263-03-60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info124@ekpt.ru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I:\Фотографии ВУЗов к Проекту\СУЗы\ЕКБполитех\логотип_политех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700808"/>
            <a:ext cx="4176464" cy="936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Информация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3995936" y="1600200"/>
            <a:ext cx="4896544" cy="4525963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Екатеринбургский политехникум является ведущим профессиональным образовательным учреждением, осуществляющим подготовку кадров по наиболее востребованным, перспективным рабочим профессиям и специальностям для Российской Федерации, Свердловской области и Уральского федерального округа.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Подготовку выпускников техникум осуществляет для машиностроительной отрасли, сферы ремонта и обслуживания автомобильного транспорта, химической и резинотехнической отрасли, а также для экономического сектора.</a:t>
            </a:r>
          </a:p>
        </p:txBody>
      </p:sp>
      <p:pic>
        <p:nvPicPr>
          <p:cNvPr id="2050" name="Picture 2" descr="I:\Фотографии ВУЗов к Проекту\СУЗы\ЕКБполитех\ekaterinburgskijj-politekhnikum-ekaterinburg13818402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3312368" cy="1944216"/>
          </a:xfrm>
          <a:prstGeom prst="rect">
            <a:avLst/>
          </a:prstGeom>
          <a:noFill/>
        </p:spPr>
      </p:pic>
      <p:pic>
        <p:nvPicPr>
          <p:cNvPr id="2052" name="Picture 4" descr="I:\Фотографии ВУЗов к Проекту\СУЗы\ЕКБполитех\S50034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789040"/>
            <a:ext cx="3344888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обслуживанием автомобильного транспорта которым можно обучиться: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67544" y="1412776"/>
          <a:ext cx="8424933" cy="3710236"/>
        </p:xfrm>
        <a:graphic>
          <a:graphicData uri="http://schemas.openxmlformats.org/drawingml/2006/table">
            <a:tbl>
              <a:tblPr/>
              <a:tblGrid>
                <a:gridCol w="1684273"/>
                <a:gridCol w="1685165"/>
                <a:gridCol w="1959154"/>
                <a:gridCol w="1728192"/>
                <a:gridCol w="1368149"/>
              </a:tblGrid>
              <a:tr h="3243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Специальность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Квалификация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Срок обучения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На базе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42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23.02.03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Техническое обслуживание и ремонт автомобильного транспорта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Старший техник. Техник. Специалист.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9 класс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3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23.01.03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Автомеханик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Слесарь по ремонту автомобилей. Водитель автомобиля. Оператор заправочных станций.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9 класс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67544" y="5121783"/>
          <a:ext cx="8424937" cy="1758696"/>
        </p:xfrm>
        <a:graphic>
          <a:graphicData uri="http://schemas.openxmlformats.org/drawingml/2006/table">
            <a:tbl>
              <a:tblPr/>
              <a:tblGrid>
                <a:gridCol w="5328592"/>
                <a:gridCol w="1728192"/>
                <a:gridCol w="1368153"/>
              </a:tblGrid>
              <a:tr h="1695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2020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3.63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3.56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 на бюджет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3.64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3.56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 на коммерческой основе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3.42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Ирбитский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мотоциклетный техникум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3923928" y="1600200"/>
            <a:ext cx="4762872" cy="4525963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Адрес: 623800, Свердловская область, г. Ирбит, ул. Пролетарская, д. 28 </a:t>
            </a: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http://imt-irbit.ru/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(34355)6-34-80; (34355)6-34-80; (34355)6-35-15; (34355)6-27-48</a:t>
            </a:r>
          </a:p>
          <a:p>
            <a:endParaRPr lang="ru-RU" dirty="0"/>
          </a:p>
        </p:txBody>
      </p:sp>
      <p:pic>
        <p:nvPicPr>
          <p:cNvPr id="23553" name="Picture 1" descr="I:\Фотографии ВУЗов к Проекту\СУЗы\ИрбитМотоциклетКолл\irbitskii_motocikletnyi_tehnikum_logoti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700808"/>
            <a:ext cx="2448272" cy="35499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Информация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3923928" y="1600200"/>
            <a:ext cx="4896544" cy="4525963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базе мотоциклетного завода, эвакуированного из г. Москвы, в 1944 году образовывается техникум, занимающийся подготовкой специалистов в области холодной обработки металлов, инструментального производства 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мотоциклостроения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Одним из направлений машиностроительной отрасли промышленности является изготовление мотоциклов, что требует других знаний и умений у молодых специалистов в области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мотоциклостроения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поэтому так важно обучение специалистов и рабочих кадров для нужд этого направления в машиностроении.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29" name="Picture 1" descr="I:\Фотографии ВУЗов к Проекту\СУЗы\ИрбитМотоциклетКолл\43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3384376" cy="2304256"/>
          </a:xfrm>
          <a:prstGeom prst="rect">
            <a:avLst/>
          </a:prstGeom>
          <a:noFill/>
        </p:spPr>
      </p:pic>
      <p:pic>
        <p:nvPicPr>
          <p:cNvPr id="22530" name="Picture 2" descr="I:\Фотографии ВУЗов к Проекту\СУЗы\ИрбитМотоциклетКолл\v_zdorovom_tele_-_zdorovyy_duh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257676"/>
            <a:ext cx="3384376" cy="2123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обслуживанием автомобильного транспорта которым можно обучиться: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39552" y="1556792"/>
          <a:ext cx="8280920" cy="5020887"/>
        </p:xfrm>
        <a:graphic>
          <a:graphicData uri="http://schemas.openxmlformats.org/drawingml/2006/table">
            <a:tbl>
              <a:tblPr/>
              <a:tblGrid>
                <a:gridCol w="1529015"/>
                <a:gridCol w="1801270"/>
                <a:gridCol w="1917198"/>
                <a:gridCol w="1547457"/>
                <a:gridCol w="1485980"/>
              </a:tblGrid>
              <a:tr h="3694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Код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Специальность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Квалификация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Срок обучения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На базе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23.02.02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Автомобиле - и тракторостроение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Техник. Специалист по автомобиле - и тракторостроению.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9 класс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23.02.03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Техническое обслуживание и ремонт автомобильного транспорта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Старший техник. Техник. Специалист.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9 класс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23.02.02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Автомобиле - и тракторостроение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Техник. Специалист по автомобиле - и тракторостроению.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 года 10 месяцев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11 класс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65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23.02.03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Техническое обслуживание и ремонт автомобильного транспорта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Старший техник. Техник. Специалист.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 года 10 месяцев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11 класс</a:t>
                      </a:r>
                    </a:p>
                  </a:txBody>
                  <a:tcPr marL="51632" marR="516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обслуживанием автомобильного транспорта которым можно обучиться: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3" y="1700808"/>
          <a:ext cx="8280918" cy="3276955"/>
        </p:xfrm>
        <a:graphic>
          <a:graphicData uri="http://schemas.openxmlformats.org/drawingml/2006/table">
            <a:tbl>
              <a:tblPr/>
              <a:tblGrid>
                <a:gridCol w="5238673"/>
                <a:gridCol w="1631349"/>
                <a:gridCol w="1410896"/>
              </a:tblGrid>
              <a:tr h="4070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2020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92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3.84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3.64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92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 на бюджет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3.84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3.64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13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 на коммерческой основе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Екатеринбургский техникум Автоматика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427984" y="1600200"/>
            <a:ext cx="4258816" cy="4525963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Адрес: 620141, Свердловская область, г.Екатеринбург, ул.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Надеждинская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д. 24 </a:t>
            </a: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http://etavtomatika.ru/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(343) 324-03-79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etavtomatika@mail.ru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481" name="Picture 1" descr="I:\Фотографии ВУЗов к Проекту\СУЗы\ЕКБТехникАвтомат\g0_16_11_25__12_42_24_582905_1188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539" y="1628800"/>
            <a:ext cx="3857421" cy="295232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491880" y="1412776"/>
            <a:ext cx="1008112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Информация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427984" y="1600200"/>
            <a:ext cx="4248472" cy="4525963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Программы развития Екатеринбургского техникума «Автоматика» позиционируют свою образовательную деятельность в связи с направлениями развития Свердловской области, социальных партнеров, поддержки молодежного технического знания и концепции Уральской Инженерной школы.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Сейчас в техникуме существует 93 единицы металлообрабатывающего оборудования - это возможность полностью реализовать подготовку по профессиям и специальностям технического профиля.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7" name="Picture 1" descr="I:\Фотографии ВУЗов к Проекту\СУЗы\ЕКБТехникАвтомат\DSC_01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933056"/>
            <a:ext cx="3528392" cy="2304256"/>
          </a:xfrm>
          <a:prstGeom prst="rect">
            <a:avLst/>
          </a:prstGeom>
          <a:noFill/>
        </p:spPr>
      </p:pic>
      <p:pic>
        <p:nvPicPr>
          <p:cNvPr id="19458" name="Picture 2" descr="I:\Фотографии ВУЗов к Проекту\СУЗы\ЕКБТехникАвтомат\2337-ekaterinburgskiy-tehnikum-avtomatika-1986af9a1d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628800"/>
            <a:ext cx="3528392" cy="2057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обслуживанием автомобильного транспорта которым можно обучиться: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395536" y="1628800"/>
          <a:ext cx="8352928" cy="4817659"/>
        </p:xfrm>
        <a:graphic>
          <a:graphicData uri="http://schemas.openxmlformats.org/drawingml/2006/table">
            <a:tbl>
              <a:tblPr/>
              <a:tblGrid>
                <a:gridCol w="1669876"/>
                <a:gridCol w="1670763"/>
                <a:gridCol w="1670763"/>
                <a:gridCol w="1670763"/>
                <a:gridCol w="1670763"/>
              </a:tblGrid>
              <a:tr h="3310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Код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Специальность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Квалификация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Срок обучения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На базе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40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23.01.03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Автомеханик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Слесарь по ремонту автомобилей. Водитель автомобиля. Оператор заправочных станций.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9 класс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40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23.01.03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Автомеханик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Слесарь по ремонту автомобилей. Водитель автомобиля. Оператор заправочных станций.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 года 10 месяцев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11 класс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Уральский федеральный университет имени Первого Президента России Б. Н. Ельцина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95936" y="1600200"/>
            <a:ext cx="4690864" cy="4997152"/>
          </a:xfrm>
        </p:spPr>
        <p:txBody>
          <a:bodyPr>
            <a:normAutofit fontScale="70000" lnSpcReduction="20000"/>
          </a:bodyPr>
          <a:lstStyle/>
          <a:p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едеральный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университет в Екатеринбурге, созданный на базе Уральского государственного технического университета — УПИ имени первого Президента России Б. Н. Ельцина, по указу президента РФ Д. А. Медведева № 1172 от 21 октября 2009 года, к нему был присоединён Уральский государственный университет имени А. М. Горького по приказу министра образования и науки Российской Федерации А. А. </a:t>
            </a:r>
            <a:r>
              <a:rPr lang="ru-RU" sz="2300" dirty="0" err="1">
                <a:latin typeface="Times New Roman" pitchFamily="18" charset="0"/>
                <a:cs typeface="Times New Roman" pitchFamily="18" charset="0"/>
              </a:rPr>
              <a:t>Фурсенко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 № 155 от 2 февраля 2011 года.</a:t>
            </a:r>
          </a:p>
          <a:p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Участник Проекта 5-100 (Проект повышения конкурентоспособности ведущих российских университетов среди ведущих мировых научно-образовательных центров). 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1 сентября 2017 года Уральский федеральный университет имеет право самостоятельного присуждения учёных степеней.</a:t>
            </a:r>
          </a:p>
          <a:p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Самый большой ВУЗ России по количеству студентов (2021).</a:t>
            </a:r>
          </a:p>
          <a:p>
            <a:endParaRPr lang="ru-RU" dirty="0"/>
          </a:p>
        </p:txBody>
      </p:sp>
      <p:pic>
        <p:nvPicPr>
          <p:cNvPr id="2050" name="Picture 2" descr="D:\Фотографии ВУЗов к Проекту\УРФУ\_nwmMEim3L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3400908" cy="2267272"/>
          </a:xfrm>
          <a:prstGeom prst="rect">
            <a:avLst/>
          </a:prstGeom>
          <a:noFill/>
        </p:spPr>
      </p:pic>
      <p:pic>
        <p:nvPicPr>
          <p:cNvPr id="2051" name="Picture 3" descr="D:\Фотографии ВУЗов к Проекту\УРФУ\D1rjPP_XgAAbaT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077072"/>
            <a:ext cx="3430970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обслуживанием автомобильного транспорта которым можно обучиться: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528" y="1844824"/>
          <a:ext cx="8322553" cy="2769082"/>
        </p:xfrm>
        <a:graphic>
          <a:graphicData uri="http://schemas.openxmlformats.org/drawingml/2006/table">
            <a:tbl>
              <a:tblPr/>
              <a:tblGrid>
                <a:gridCol w="5009086"/>
                <a:gridCol w="1638647"/>
                <a:gridCol w="1674820"/>
              </a:tblGrid>
              <a:tr h="408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2020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9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3.58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3.53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9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 на бюджет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3.58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3.53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69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 на коммерческой основе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3.55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Колледж ж/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Транспорта Уральский государственный университет путей сообщения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3995936" y="1600200"/>
            <a:ext cx="4690864" cy="452596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Адрес: 620034, Свердловская область, г. Екатеринбург, ул. Колмогорова, д. 66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Филиалы: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г. Челябинск</a:t>
            </a: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https://crt.usurt.ru/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(343) 221-25-88;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(343) 221-25-38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u="sng" dirty="0" err="1" smtClean="0">
                <a:latin typeface="Times New Roman" pitchFamily="18" charset="0"/>
                <a:cs typeface="Times New Roman" pitchFamily="18" charset="0"/>
                <a:hlinkClick r:id="rId5"/>
              </a:rPr>
              <a:t>kgt@usurt.ru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7409" name="Picture 1" descr="I:\Фотографии ВУЗов к Проекту\СУЗы\КоллУрПутСообщ\kgt_logo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1772816"/>
            <a:ext cx="2756724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Информация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D:\Фотографии ВУЗов к Проекту\УРГУПС\urgups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1628800"/>
            <a:ext cx="3242387" cy="216024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139952" y="1600200"/>
            <a:ext cx="4546848" cy="4853136"/>
          </a:xfrm>
        </p:spPr>
        <p:txBody>
          <a:bodyPr>
            <a:normAutofit fontScale="62500" lnSpcReduction="20000"/>
          </a:bodyPr>
          <a:lstStyle/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Колледж сегодня имеет современную учебно-материальную базу, которая обеспечивает подготовку специалистов в соответствии со стандартом среднего профессионального образования.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 учебных корпусах оборудовано 26 лабораторий, 63 учебных кабинета, 5 цехов учебных мастерских, 5 учебных полигонов, учебно-вычислительный центр, библиотека, актовый зал, спортивно-оздоровительный комплекс и музей колледжа.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Гордостью колледжа является высокий профессиональный уровень педагогического коллектива: 84 преподавателя; 11 имеют высшую квалификационную категорию, 47 — первую категорию.</a:t>
            </a:r>
          </a:p>
          <a:p>
            <a:endParaRPr lang="ru-RU" dirty="0"/>
          </a:p>
        </p:txBody>
      </p:sp>
      <p:pic>
        <p:nvPicPr>
          <p:cNvPr id="16385" name="Picture 1" descr="I:\Фотографии ВУЗов к Проекту\СУЗы\КоллУрПутСообщ\news3318-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05064"/>
            <a:ext cx="3240360" cy="24302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обслуживанием автомобильного транспорта которым можно обучиться: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395536" y="1484784"/>
          <a:ext cx="8280920" cy="3240360"/>
        </p:xfrm>
        <a:graphic>
          <a:graphicData uri="http://schemas.openxmlformats.org/drawingml/2006/table">
            <a:tbl>
              <a:tblPr/>
              <a:tblGrid>
                <a:gridCol w="1655480"/>
                <a:gridCol w="1656360"/>
                <a:gridCol w="1656360"/>
                <a:gridCol w="1656360"/>
                <a:gridCol w="1656360"/>
              </a:tblGrid>
              <a:tr h="339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Код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Специальность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Квалификация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Срок обучения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 базе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4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23.02.01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Организация перевозок и управление на транспорте (по видам)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Техник. Старший техник.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 года 10 месяцев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 класс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04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23.02.01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Организация перевозок и управление на транспорте (по видам)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Техник. Старший техник.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года 10 месяцев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 класс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95536" y="4725144"/>
          <a:ext cx="8280921" cy="2039112"/>
        </p:xfrm>
        <a:graphic>
          <a:graphicData uri="http://schemas.openxmlformats.org/drawingml/2006/table">
            <a:tbl>
              <a:tblPr/>
              <a:tblGrid>
                <a:gridCol w="4984029"/>
                <a:gridCol w="1630450"/>
                <a:gridCol w="1666442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2020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3.93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3.96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 на бюджет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4.31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4.37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 на коммерческой основе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3.73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3.75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Екатеринбургский политехникум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499992" y="1268760"/>
            <a:ext cx="4041648" cy="4937760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Адрес: 623640, Свердловская область, г. Талица, ул. Луначарского, д. 81 </a:t>
            </a: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http://www.tallk.ru/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(34371) 2-16-71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tallt@mail.ru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7" name="Picture 1" descr="I:\Фотографии ВУЗов к Проекту\СУЗы\ТалицЛесотехКолл\unnam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700808"/>
            <a:ext cx="3240360" cy="3240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Информация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067944" y="1600200"/>
            <a:ext cx="4752528" cy="4525963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1921 г.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Талицкая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лесная школа была преобразована в лесной техникум с 3-хгодичным сроком обучения по специальности "лесное хозяйство".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1930 году техникум стал лесотехническим с отделениями лесозаготовительным, лесотранспортным, лесоустроительным, лесомелиоративным. </a:t>
            </a: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Талицкий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лесотехнический колледж им. Николая Ивановича Кузнецова признан одним из лучших не только в области, но и во всей стране.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 итогам 2011, 2012, 2013 годов колледж вошел в число 100 лучших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СУЗов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Р.Ф.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I:\Фотографии ВУЗов к Проекту\СУЗы\ТалицЛесотехКолл\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717031"/>
            <a:ext cx="3528392" cy="1984721"/>
          </a:xfrm>
          <a:prstGeom prst="rect">
            <a:avLst/>
          </a:prstGeom>
          <a:noFill/>
        </p:spPr>
      </p:pic>
      <p:pic>
        <p:nvPicPr>
          <p:cNvPr id="13315" name="Picture 3" descr="I:\Фотографии ВУЗов к Проекту\СУЗы\ТалицЛесотехКолл\XX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806" y="1628800"/>
            <a:ext cx="3514354" cy="18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обслуживанием автомобильного транспорта которым можно обучиться: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7544" y="1772815"/>
          <a:ext cx="8280921" cy="4767072"/>
        </p:xfrm>
        <a:graphic>
          <a:graphicData uri="http://schemas.openxmlformats.org/drawingml/2006/table">
            <a:tbl>
              <a:tblPr/>
              <a:tblGrid>
                <a:gridCol w="1655481"/>
                <a:gridCol w="1656360"/>
                <a:gridCol w="1656360"/>
                <a:gridCol w="1656360"/>
                <a:gridCol w="1656360"/>
              </a:tblGrid>
              <a:tr h="185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Код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Специальность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Квалификация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Срок обучения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На базе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7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23.01.03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Автомеханик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Слесарь по ремонту автомобилей. Водитель автомобиля. Оператор заправочных станций..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9 класс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71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23.01.03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Автомеханик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Слесарь по ремонту автомобилей. Водитель автомобиля. Оператор заправочных станций. 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 года 10 месяцев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11 класс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обслуживанием автомобильного транспорта которым можно обучиться: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7544" y="1700808"/>
          <a:ext cx="8280921" cy="3925824"/>
        </p:xfrm>
        <a:graphic>
          <a:graphicData uri="http://schemas.openxmlformats.org/drawingml/2006/table">
            <a:tbl>
              <a:tblPr/>
              <a:tblGrid>
                <a:gridCol w="1655481"/>
                <a:gridCol w="1656360"/>
                <a:gridCol w="1656360"/>
                <a:gridCol w="1656360"/>
                <a:gridCol w="1656360"/>
              </a:tblGrid>
              <a:tr h="10825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23.01.17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Мастер по ремонту и обслуживанию автомобилей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Водитель автомобиля. Слесарь по ремонту автомобилей и подвижного состава.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9 класс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25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23.02.07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Техническое обслуживание и ремонт двигателей, систем и агрегатов автомобилей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Слесарь по ремонту автомобилей. Техник. Специалист.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9 класс</a:t>
                      </a:r>
                    </a:p>
                  </a:txBody>
                  <a:tcPr marL="35497" marR="354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обслуживанием автомобильного транспорта которым можно обучиться: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5" y="1772815"/>
          <a:ext cx="8280920" cy="3312370"/>
        </p:xfrm>
        <a:graphic>
          <a:graphicData uri="http://schemas.openxmlformats.org/drawingml/2006/table">
            <a:tbl>
              <a:tblPr/>
              <a:tblGrid>
                <a:gridCol w="5017833"/>
                <a:gridCol w="1641508"/>
                <a:gridCol w="1621579"/>
              </a:tblGrid>
              <a:tr h="4114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2020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80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3.55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3.55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80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 на бюджет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3.56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3.54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46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 на коммерческой основе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3.48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3.97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I:\Фотографии ВУЗов к Проекту\СУЗы\КировгрТехПромТоргиСервис\2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4448842" cy="41764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Кировградский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техникум промышленности, торговли и сервиса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139952" y="1844824"/>
            <a:ext cx="4536504" cy="4281339"/>
          </a:xfrm>
        </p:spPr>
        <p:txBody>
          <a:bodyPr/>
          <a:lstStyle/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624140, Свердловская область, г. Кировград, ул. Дзержинского, д. 12 </a:t>
            </a:r>
          </a:p>
          <a:p>
            <a:r>
              <a:rPr lang="ru-RU" sz="24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ktpts.ru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(34357)4-02-57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обслуживанием автомобильного транспорта которым можно обучиться: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3779912" y="1844824"/>
          <a:ext cx="5112568" cy="3925824"/>
        </p:xfrm>
        <a:graphic>
          <a:graphicData uri="http://schemas.openxmlformats.org/drawingml/2006/table">
            <a:tbl>
              <a:tblPr/>
              <a:tblGrid>
                <a:gridCol w="1008273"/>
                <a:gridCol w="1512410"/>
                <a:gridCol w="1368371"/>
                <a:gridCol w="1223514"/>
              </a:tblGrid>
              <a:tr h="4189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 dirty="0">
                          <a:latin typeface="Times New Roman"/>
                          <a:ea typeface="Times New Roman"/>
                          <a:cs typeface="Times New Roman"/>
                        </a:rPr>
                        <a:t>Код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550" marR="585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 dirty="0">
                          <a:latin typeface="Times New Roman"/>
                          <a:ea typeface="Times New Roman"/>
                          <a:cs typeface="Times New Roman"/>
                        </a:rPr>
                        <a:t>Специальность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550" marR="585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>
                          <a:latin typeface="Times New Roman"/>
                          <a:ea typeface="Times New Roman"/>
                          <a:cs typeface="Times New Roman"/>
                        </a:rPr>
                        <a:t>Профессиональная подготовка</a:t>
                      </a:r>
                      <a:endParaRPr lang="ru-RU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550" marR="585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>
                          <a:latin typeface="Times New Roman"/>
                          <a:ea typeface="Times New Roman"/>
                          <a:cs typeface="Times New Roman"/>
                        </a:rPr>
                        <a:t>Сроки обучения</a:t>
                      </a:r>
                      <a:endParaRPr lang="ru-RU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550" marR="585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47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 dirty="0">
                          <a:latin typeface="Times New Roman"/>
                          <a:ea typeface="Calibri"/>
                          <a:cs typeface="Times New Roman"/>
                        </a:rPr>
                        <a:t>23.03.03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550" marR="585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 dirty="0">
                          <a:latin typeface="Times New Roman"/>
                          <a:ea typeface="Calibri"/>
                          <a:cs typeface="Times New Roman"/>
                        </a:rPr>
                        <a:t>Эксплуатация транспортно-технологических машин и комплексов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550" marR="585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Автомобили и автомобильное хозяйство; Автомобильный сервис; Эксплуатация и сервис дорожно-строительных машин и оборудования</a:t>
                      </a:r>
                    </a:p>
                  </a:txBody>
                  <a:tcPr marL="58550" marR="585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 dirty="0">
                          <a:latin typeface="Times New Roman"/>
                          <a:ea typeface="Times New Roman"/>
                          <a:cs typeface="Times New Roman"/>
                        </a:rPr>
                        <a:t>3 года 10 месяцев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550" marR="585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5" name="Picture 3" descr="C:\Users\Ученик\Desktop\5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11338"/>
            <a:ext cx="2946585" cy="1937942"/>
          </a:xfrm>
          <a:prstGeom prst="rect">
            <a:avLst/>
          </a:prstGeom>
          <a:noFill/>
        </p:spPr>
      </p:pic>
      <p:pic>
        <p:nvPicPr>
          <p:cNvPr id="7" name="Picture 3" descr="C:\Users\Ученик\Desktop\studenty-urf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844824"/>
            <a:ext cx="2952328" cy="19682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Информация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283968" y="1600200"/>
            <a:ext cx="4680520" cy="4997152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Государственное автономное профессиональное образовательное учреждение Свердловской области "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Кировградский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техникум промышленности, торговли и сервиса" было создано 5 июля 1946 года.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техникуме можно бесплатно, доступно и качественно получить среднее профессиональное образование по специальностям: сварщик (электросварочные и газосварочные работы), повар, кондитер, автомеханик, сварщик (ручной и частично механизированной сварки (наплавки), парикмахер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Техническая эксплуатация и обслуживание электрического и электромеханического оборудования , технология продукции общественного питания, коммерция, монтаж и техническая эксплуатация промышленного оборудования. 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1" name="Picture 1" descr="I:\Фотографии ВУЗов к Проекту\СУЗы\КировгрТехПромТоргиСервис\ck0Ylv4CZS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293096"/>
            <a:ext cx="3461793" cy="2304256"/>
          </a:xfrm>
          <a:prstGeom prst="rect">
            <a:avLst/>
          </a:prstGeom>
          <a:noFill/>
        </p:spPr>
      </p:pic>
      <p:pic>
        <p:nvPicPr>
          <p:cNvPr id="10242" name="Picture 2" descr="I:\Фотографии ВУЗов к Проекту\СУЗы\КировгрТехПромТоргиСервис\X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556792"/>
            <a:ext cx="3456384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обслуживанием автомобильного транспорта которым можно обучиться: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7544" y="1556792"/>
          <a:ext cx="8280920" cy="4767072"/>
        </p:xfrm>
        <a:graphic>
          <a:graphicData uri="http://schemas.openxmlformats.org/drawingml/2006/table">
            <a:tbl>
              <a:tblPr/>
              <a:tblGrid>
                <a:gridCol w="1655480"/>
                <a:gridCol w="1656360"/>
                <a:gridCol w="1656360"/>
                <a:gridCol w="1656360"/>
                <a:gridCol w="1656360"/>
              </a:tblGrid>
              <a:tr h="2377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Код</a:t>
                      </a: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Специальность</a:t>
                      </a: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Квалификация</a:t>
                      </a: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Срок обучения</a:t>
                      </a: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На базе</a:t>
                      </a: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23.01.03</a:t>
                      </a: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Автомеханик</a:t>
                      </a: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Слесарь по ремонту автомобилей. Водитель автомобиля. Оператор заправочных станций.</a:t>
                      </a: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9 класс</a:t>
                      </a: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19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23.01.03</a:t>
                      </a: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Автомеханик</a:t>
                      </a: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Слесарь по ремонту автомобилей. Водитель автомобиля. Оператор заправочных станций.</a:t>
                      </a: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 года 10 месяцев</a:t>
                      </a: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11 класс</a:t>
                      </a:r>
                    </a:p>
                  </a:txBody>
                  <a:tcPr marL="63106" marR="6310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обслуживанием автомобильного транспорта которым можно обучиться: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67544" y="1772815"/>
          <a:ext cx="8280920" cy="3384378"/>
        </p:xfrm>
        <a:graphic>
          <a:graphicData uri="http://schemas.openxmlformats.org/drawingml/2006/table">
            <a:tbl>
              <a:tblPr/>
              <a:tblGrid>
                <a:gridCol w="5017834"/>
                <a:gridCol w="1641508"/>
                <a:gridCol w="1621578"/>
              </a:tblGrid>
              <a:tr h="4204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2020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6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3.40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3.57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6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 на бюджет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3.40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3.57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17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 на коммерческой основе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9525" marR="9525" marT="9525" marB="95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Камышловский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техникум промышленности и транспорта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5076056" y="1600200"/>
            <a:ext cx="3610744" cy="452596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Адрес: 624860, Свердловская область, г. Камышлов, ул. Энгельса, д. 167 </a:t>
            </a:r>
          </a:p>
          <a:p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https://kamtechprom.ru/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34375-2-17-80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Email: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3"/>
              </a:rPr>
              <a:t>pl-16kam-v@mail.ru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2706" name="Picture 2" descr="I:\Фотографии ВУЗов к Проекту\СУЗы\КамышлПромТехиТрансп\Opw4vhKnS3sdTGQ6BQSnS0W-OMd1VqZlV-idTNNGHs1HO7e0pgBBeGIc6sXjRXaWBpCji_ACNyQQUb4EkHblljc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772816"/>
            <a:ext cx="38100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Информация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067944" y="1600200"/>
            <a:ext cx="4824536" cy="4525963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ГАПОУ СО "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Камышловский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Техникум Промышленности и Транспорта" действует с 24 декабря 1997 г., 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Студенты Государственного автономного образовательного учреждения среднего профессионального образования Свердловской Области "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Камышловский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Техникум Промышленности и Транспорта" совместно с преподавателями активно участвуют в волонтерской деятельности.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Техникум тесно сотрудничает с Советом Ветеранов и Центром социальной защиты населения. По мере необходимости организуются рейды с целью помощи нуждающимся.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территории техникума регулярно проводятся акции, посвященные различным датам</a:t>
            </a:r>
          </a:p>
        </p:txBody>
      </p:sp>
      <p:pic>
        <p:nvPicPr>
          <p:cNvPr id="7169" name="Picture 1" descr="I:\Фотографии ВУЗов к Проекту\СУЗы\КамышлПромТехиТрансп\get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1"/>
            <a:ext cx="3600400" cy="2208245"/>
          </a:xfrm>
          <a:prstGeom prst="rect">
            <a:avLst/>
          </a:prstGeom>
          <a:noFill/>
        </p:spPr>
      </p:pic>
      <p:pic>
        <p:nvPicPr>
          <p:cNvPr id="7170" name="Picture 2" descr="I:\Фотографии ВУЗов к Проекту\СУЗы\КамышлПромТехиТрансп\t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05064"/>
            <a:ext cx="3600400" cy="23042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обслуживанием автомобильного транспорта которым можно обучиться: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457200" y="1700810"/>
          <a:ext cx="8219257" cy="4767072"/>
        </p:xfrm>
        <a:graphic>
          <a:graphicData uri="http://schemas.openxmlformats.org/drawingml/2006/table">
            <a:tbl>
              <a:tblPr/>
              <a:tblGrid>
                <a:gridCol w="1643153"/>
                <a:gridCol w="1644026"/>
                <a:gridCol w="1644026"/>
                <a:gridCol w="1644026"/>
                <a:gridCol w="1644026"/>
              </a:tblGrid>
              <a:tr h="2160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Код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Специальность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Квалификация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Срок обучения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На базе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3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23.01.03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Автомеханик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Слесарь по ремонту автомобилей. Водитель автомобиля. Оператор заправочных станций.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 года 10 месяцев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9 класс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3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23.01.03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Автомеханик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Слесарь по ремонту автомобилей. Водитель автомобиля. Оператор заправочных станций.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 года 10 месяцев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11 класс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обслуживанием автомобильного транспорта которым можно обучиться: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</p:nvPr>
        </p:nvGraphicFramePr>
        <p:xfrm>
          <a:off x="457200" y="1556792"/>
          <a:ext cx="8219256" cy="3672408"/>
        </p:xfrm>
        <a:graphic>
          <a:graphicData uri="http://schemas.openxmlformats.org/drawingml/2006/table">
            <a:tbl>
              <a:tblPr/>
              <a:tblGrid>
                <a:gridCol w="4946915"/>
                <a:gridCol w="1618308"/>
                <a:gridCol w="1654033"/>
              </a:tblGrid>
              <a:tr h="5408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Показатель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2020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2019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38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3.55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3.34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38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 на бюджет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3.55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3.34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38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Средний балл аттестата, принятых по очной форме обучения на коммерческой основе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6583" marR="6583" marT="6583" marB="6583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Проектная работа</a:t>
            </a:r>
            <a:endParaRPr lang="ru-RU" dirty="0"/>
          </a:p>
        </p:txBody>
      </p:sp>
      <p:sp>
        <p:nvSpPr>
          <p:cNvPr id="4" name="Подзаголовок 2"/>
          <p:cNvSpPr>
            <a:spLocks noGrp="1"/>
          </p:cNvSpPr>
          <p:nvPr>
            <p:ph sz="quarter" idx="1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Выполнил:</a:t>
            </a: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Берсенев Глеб Александрович учащийся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«Б» класса школа МАОУ СОШ №8</a:t>
            </a: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Руководитель:</a:t>
            </a:r>
          </a:p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Даньшина Е. А., учитель физики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Средний балл и экзамены которые необходимы при поступлении на данные специальности.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3995936" y="1700808"/>
          <a:ext cx="4896544" cy="3096344"/>
        </p:xfrm>
        <a:graphic>
          <a:graphicData uri="http://schemas.openxmlformats.org/drawingml/2006/table">
            <a:tbl>
              <a:tblPr/>
              <a:tblGrid>
                <a:gridCol w="2448013"/>
                <a:gridCol w="2448531"/>
              </a:tblGrid>
              <a:tr h="7740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Экзамены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Минимальные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баллы ЕГЭ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40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Физика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от 55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40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от 55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40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от 36</a:t>
                      </a:r>
                    </a:p>
                  </a:txBody>
                  <a:tcPr marL="46258" marR="4625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7410" name="Picture 2" descr="C:\Users\Ученик\Desktop\D95q9YfXoAAftQ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77072"/>
            <a:ext cx="3168352" cy="1584176"/>
          </a:xfrm>
          <a:prstGeom prst="rect">
            <a:avLst/>
          </a:prstGeom>
          <a:noFill/>
        </p:spPr>
      </p:pic>
      <p:pic>
        <p:nvPicPr>
          <p:cNvPr id="6" name="Picture 1" descr="D:\Фотографии ВУЗов к Проекту\УРФУ\vsRHAorh6C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700808"/>
            <a:ext cx="3129904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Уральский институт фондового рынка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648200" y="1484784"/>
            <a:ext cx="4038600" cy="4641379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Адрес: 620100, г. Екатеринбург, ул. Сибирский тракт, д. 35,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212 </a:t>
            </a:r>
          </a:p>
          <a:p>
            <a:r>
              <a:rPr lang="ru-RU" sz="2400" u="sng" dirty="0">
                <a:latin typeface="Times New Roman" pitchFamily="18" charset="0"/>
                <a:cs typeface="Times New Roman" pitchFamily="18" charset="0"/>
                <a:hlinkClick r:id="rId2"/>
              </a:rPr>
              <a:t>https://uifr.ru/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(343)2616098</a:t>
            </a:r>
          </a:p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info@uifr.ru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D:\Фотографии ВУЗов к Проекту\УИФР\Mobile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556792"/>
            <a:ext cx="3973229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Информация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3923928" y="1600200"/>
            <a:ext cx="4762872" cy="4525963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Уральский институт фондового рынка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основан в 1993 году и в настоящее время является современным уникальным для России учебным заведением, обеспечивающим подготовку экономистов с базовым высшим образованием и углубленным знанием специфики функционирования финансовых рынков.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Институт привлекает к обучению студентов сильный профессорско-преподавательский коллектив, в том числе высококвалифицированных специалистов-практиков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Институт ведет широкую работу по профориентации и трудоустройству выпускников. Реализуется ряд специальных программ с предприятиями и организациями – партнерами института.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D:\Фотографии ВУЗов к Проекту\УИФР\X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3264362" cy="2448272"/>
          </a:xfrm>
          <a:prstGeom prst="rect">
            <a:avLst/>
          </a:prstGeom>
          <a:noFill/>
        </p:spPr>
      </p:pic>
      <p:pic>
        <p:nvPicPr>
          <p:cNvPr id="19459" name="Picture 3" descr="D:\Фотографии ВУЗов к Проекту\УИФР\5e5b22202b20e2640914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293096"/>
            <a:ext cx="3240360" cy="20683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19256" cy="116205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Специальности связанные с эксплуатацией и обслуживанием автомобильного транспорта которым можно обучиться: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quarter" idx="1"/>
          </p:nvPr>
        </p:nvGraphicFramePr>
        <p:xfrm>
          <a:off x="3923928" y="1700808"/>
          <a:ext cx="4968553" cy="3528392"/>
        </p:xfrm>
        <a:graphic>
          <a:graphicData uri="http://schemas.openxmlformats.org/drawingml/2006/table">
            <a:tbl>
              <a:tblPr/>
              <a:tblGrid>
                <a:gridCol w="1242007"/>
                <a:gridCol w="1242007"/>
                <a:gridCol w="1242007"/>
                <a:gridCol w="1242532"/>
              </a:tblGrid>
              <a:tr h="11022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 dirty="0">
                          <a:latin typeface="Times New Roman"/>
                          <a:ea typeface="Times New Roman"/>
                          <a:cs typeface="Times New Roman"/>
                        </a:rPr>
                        <a:t>Код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550" marR="585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 dirty="0">
                          <a:latin typeface="Times New Roman"/>
                          <a:ea typeface="Times New Roman"/>
                          <a:cs typeface="Times New Roman"/>
                        </a:rPr>
                        <a:t>Специальность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550" marR="585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>
                          <a:latin typeface="Times New Roman"/>
                          <a:ea typeface="Times New Roman"/>
                          <a:cs typeface="Times New Roman"/>
                        </a:rPr>
                        <a:t>Профессиональная подготовка</a:t>
                      </a:r>
                      <a:endParaRPr lang="ru-RU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550" marR="585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>
                          <a:latin typeface="Times New Roman"/>
                          <a:ea typeface="Times New Roman"/>
                          <a:cs typeface="Times New Roman"/>
                        </a:rPr>
                        <a:t>Сроки обучения</a:t>
                      </a:r>
                      <a:endParaRPr lang="ru-RU" sz="16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550" marR="585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61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 dirty="0">
                          <a:latin typeface="Times New Roman"/>
                          <a:ea typeface="Calibri"/>
                          <a:cs typeface="Times New Roman"/>
                        </a:rPr>
                        <a:t>23.03.03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550" marR="585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 dirty="0">
                          <a:latin typeface="Times New Roman"/>
                          <a:ea typeface="Calibri"/>
                          <a:cs typeface="Times New Roman"/>
                        </a:rPr>
                        <a:t>Эксплуатация транспортно-технологических машин и комплексов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550" marR="585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Автомобили и автомобильное хозяйство</a:t>
                      </a:r>
                    </a:p>
                  </a:txBody>
                  <a:tcPr marL="58550" marR="585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kern="1800" dirty="0">
                          <a:latin typeface="Times New Roman"/>
                          <a:ea typeface="Times New Roman"/>
                          <a:cs typeface="Times New Roman"/>
                        </a:rPr>
                        <a:t>3 года 10 месяцев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8550" marR="585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483" name="Picture 3" descr="C:\Users\Ученик\Desktop\Фото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149079"/>
            <a:ext cx="3384376" cy="2280775"/>
          </a:xfrm>
          <a:prstGeom prst="rect">
            <a:avLst/>
          </a:prstGeom>
          <a:noFill/>
        </p:spPr>
      </p:pic>
      <p:pic>
        <p:nvPicPr>
          <p:cNvPr id="20484" name="Picture 4" descr="C:\Users\Ученик\Desktop\X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00808"/>
            <a:ext cx="3346738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353</TotalTime>
  <Words>2596</Words>
  <Application>Microsoft Office PowerPoint</Application>
  <PresentationFormat>Экран (4:3)</PresentationFormat>
  <Paragraphs>547</Paragraphs>
  <Slides>57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8" baseType="lpstr">
      <vt:lpstr>Начальная</vt:lpstr>
      <vt:lpstr>Топ ССУЗов и ВУЗов  Свердловской области  специальность « Эксплуатация и обслуживание автомобильного транспорта»</vt:lpstr>
      <vt:lpstr>Высшие Учебные Заведения </vt:lpstr>
      <vt:lpstr>Уральский федеральный университет имени Первого Президента России Б. Н. Ельцина</vt:lpstr>
      <vt:lpstr>Уральский федеральный университет имени Первого Президента России Б. Н. Ельцина </vt:lpstr>
      <vt:lpstr>Специальности связанные с эксплуатацией и обслуживанием автомобильного транспорта которым можно обучиться:</vt:lpstr>
      <vt:lpstr>Средний балл и экзамены которые необходимы при поступлении на данные специальности.</vt:lpstr>
      <vt:lpstr>Уральский институт фондового рынка </vt:lpstr>
      <vt:lpstr>Информация</vt:lpstr>
      <vt:lpstr>Специальности связанные с эксплуатацией и обслуживанием автомобильного транспорта которым можно обучиться:</vt:lpstr>
      <vt:lpstr>Средний балл и экзамены которые необходимы при поступлении на данные специальности.</vt:lpstr>
      <vt:lpstr>Уральский государственный университет путей сообщения</vt:lpstr>
      <vt:lpstr>Информация</vt:lpstr>
      <vt:lpstr>Специальности связанные с эксплуатацией и обслуживанием автомобильного транспорта которым можно обучиться:</vt:lpstr>
      <vt:lpstr>Средний балл и экзамены которые необходимы при поступлении на данные специальности.</vt:lpstr>
      <vt:lpstr>Уральский государственный аграрный университет</vt:lpstr>
      <vt:lpstr>Информация</vt:lpstr>
      <vt:lpstr>Специальности связанные с эксплуатацией и  обслуживанием автомобильного транспорта  которым можно обучиться:</vt:lpstr>
      <vt:lpstr>Средний балл и экзамены которые необходимы при поступлении на данные специальности.</vt:lpstr>
      <vt:lpstr>Средне - специальные Учебные Заведения</vt:lpstr>
      <vt:lpstr>Уральский государственный колледж имени И.И. Ползунова</vt:lpstr>
      <vt:lpstr>Информация</vt:lpstr>
      <vt:lpstr>Специальности связанные с эксплуатацией и обслуживанием автомобильного транспорта которым можно обучиться:</vt:lpstr>
      <vt:lpstr>Екатеринбургский автомобильно-дорожный колледж</vt:lpstr>
      <vt:lpstr>Информация</vt:lpstr>
      <vt:lpstr>Специальности связанные с эксплуатацией и обслуживанием автомобильного транспорта которым можно обучиться:</vt:lpstr>
      <vt:lpstr>Специальности связанные с эксплуатацией и обслуживанием автомобильного транспорта которым можно обучиться:</vt:lpstr>
      <vt:lpstr>Екатеринбургский колледж транспортного строительства</vt:lpstr>
      <vt:lpstr>Информация</vt:lpstr>
      <vt:lpstr>Специальности связанные с эксплуатацией и обслуживанием автомобильного транспорта которым можно обучиться:</vt:lpstr>
      <vt:lpstr>Екатеринбургский политехникум</vt:lpstr>
      <vt:lpstr>Информация</vt:lpstr>
      <vt:lpstr>Специальности связанные с эксплуатацией и обслуживанием автомобильного транспорта которым можно обучиться:</vt:lpstr>
      <vt:lpstr>Ирбитский мотоциклетный техникум</vt:lpstr>
      <vt:lpstr>Информация</vt:lpstr>
      <vt:lpstr>Специальности связанные с эксплуатацией и обслуживанием автомобильного транспорта которым можно обучиться:</vt:lpstr>
      <vt:lpstr>Специальности связанные с эксплуатацией и обслуживанием автомобильного транспорта которым можно обучиться:</vt:lpstr>
      <vt:lpstr>Екатеринбургский техникум Автоматика</vt:lpstr>
      <vt:lpstr>Информация</vt:lpstr>
      <vt:lpstr>Специальности связанные с эксплуатацией и обслуживанием автомобильного транспорта которым можно обучиться:</vt:lpstr>
      <vt:lpstr>Специальности связанные с эксплуатацией и обслуживанием автомобильного транспорта которым можно обучиться:</vt:lpstr>
      <vt:lpstr>Колледж ж/д Транспорта Уральский государственный университет путей сообщения</vt:lpstr>
      <vt:lpstr>Информация</vt:lpstr>
      <vt:lpstr>Специальности связанные с эксплуатацией и обслуживанием автомобильного транспорта которым можно обучиться:</vt:lpstr>
      <vt:lpstr>Екатеринбургский политехникум</vt:lpstr>
      <vt:lpstr>Информация</vt:lpstr>
      <vt:lpstr>Специальности связанные с эксплуатацией и обслуживанием автомобильного транспорта которым можно обучиться:</vt:lpstr>
      <vt:lpstr>Специальности связанные с эксплуатацией и обслуживанием автомобильного транспорта которым можно обучиться:</vt:lpstr>
      <vt:lpstr>Специальности связанные с эксплуатацией и обслуживанием автомобильного транспорта которым можно обучиться:</vt:lpstr>
      <vt:lpstr>Кировградский техникум промышленности, торговли и сервиса</vt:lpstr>
      <vt:lpstr>Информация</vt:lpstr>
      <vt:lpstr>Специальности связанные с эксплуатацией и обслуживанием автомобильного транспорта которым можно обучиться:</vt:lpstr>
      <vt:lpstr>Специальности связанные с эксплуатацией и обслуживанием автомобильного транспорта которым можно обучиться:</vt:lpstr>
      <vt:lpstr>Камышловский техникум промышленности и транспорта</vt:lpstr>
      <vt:lpstr>Информация</vt:lpstr>
      <vt:lpstr>Специальности связанные с эксплуатацией и обслуживанием автомобильного транспорта которым можно обучиться:</vt:lpstr>
      <vt:lpstr>Специальности связанные с эксплуатацией и обслуживанием автомобильного транспорта которым можно обучиться:</vt:lpstr>
      <vt:lpstr>Проектная работа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Топ Высших Учебных заведений Свердловской Области где можно обучиться специальности «Автомеханик»</dc:title>
  <dc:creator>Ученик</dc:creator>
  <cp:lastModifiedBy>Ученик</cp:lastModifiedBy>
  <cp:revision>69</cp:revision>
  <dcterms:created xsi:type="dcterms:W3CDTF">2021-10-16T07:01:47Z</dcterms:created>
  <dcterms:modified xsi:type="dcterms:W3CDTF">2021-10-26T03:30:27Z</dcterms:modified>
</cp:coreProperties>
</file>